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81" r:id="rId4"/>
    <p:sldId id="270" r:id="rId5"/>
    <p:sldId id="271" r:id="rId6"/>
    <p:sldId id="272" r:id="rId7"/>
    <p:sldId id="276" r:id="rId8"/>
    <p:sldId id="263" r:id="rId9"/>
    <p:sldId id="280" r:id="rId10"/>
    <p:sldId id="273" r:id="rId11"/>
    <p:sldId id="277" r:id="rId12"/>
    <p:sldId id="266" r:id="rId13"/>
    <p:sldId id="278" r:id="rId14"/>
    <p:sldId id="274" r:id="rId15"/>
    <p:sldId id="279" r:id="rId16"/>
    <p:sldId id="275"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snapToGrid="0">
      <p:cViewPr>
        <p:scale>
          <a:sx n="80" d="100"/>
          <a:sy n="80" d="100"/>
        </p:scale>
        <p:origin x="-102"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a:t>Kliknij, aby edytować styl</a:t>
            </a:r>
            <a:endParaRPr kumimoji="0" lang="en-US"/>
          </a:p>
        </p:txBody>
      </p:sp>
      <p:sp>
        <p:nvSpPr>
          <p:cNvPr id="28" name="Symbol zastępczy daty 27"/>
          <p:cNvSpPr>
            <a:spLocks noGrp="1"/>
          </p:cNvSpPr>
          <p:nvPr>
            <p:ph type="dt" sz="half" idx="10"/>
          </p:nvPr>
        </p:nvSpPr>
        <p:spPr/>
        <p:txBody>
          <a:body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17" name="Symbol zastępczy stopki 16"/>
          <p:cNvSpPr>
            <a:spLocks noGrp="1"/>
          </p:cNvSpPr>
          <p:nvPr>
            <p:ph type="ftr" sz="quarter" idx="11"/>
          </p:nvPr>
        </p:nvSpPr>
        <p:spPr/>
        <p:txBody>
          <a:bodyPr/>
          <a:lstStyle/>
          <a:p>
            <a:endParaRPr lang="pl-PL">
              <a:solidFill>
                <a:prstClr val="white">
                  <a:shade val="50000"/>
                </a:prstClr>
              </a:solidFill>
            </a:endParaRPr>
          </a:p>
        </p:txBody>
      </p:sp>
      <p:sp>
        <p:nvSpPr>
          <p:cNvPr id="29" name="Symbol zastępczy numeru slajdu 28"/>
          <p:cNvSpPr>
            <a:spLocks noGrp="1"/>
          </p:cNvSpPr>
          <p:nvPr>
            <p:ph type="sldNum" sz="quarter" idx="12"/>
          </p:nvPr>
        </p:nvSpPr>
        <p:spPr/>
        <p:txBody>
          <a:body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
        <p:nvSpPr>
          <p:cNvPr id="9" name="Podtytuł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Tree>
    <p:extLst>
      <p:ext uri="{BB962C8B-B14F-4D97-AF65-F5344CB8AC3E}">
        <p14:creationId xmlns:p14="http://schemas.microsoft.com/office/powerpoint/2010/main" val="2876885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5" name="Symbol zastępczy stopki 4"/>
          <p:cNvSpPr>
            <a:spLocks noGrp="1"/>
          </p:cNvSpPr>
          <p:nvPr>
            <p:ph type="ftr" sz="quarter" idx="11"/>
          </p:nvPr>
        </p:nvSpPr>
        <p:spPr/>
        <p:txBody>
          <a:bodyPr/>
          <a:lstStyle/>
          <a:p>
            <a:endParaRPr lang="pl-PL">
              <a:solidFill>
                <a:prstClr val="white">
                  <a:shade val="50000"/>
                </a:prstClr>
              </a:solidFill>
            </a:endParaRPr>
          </a:p>
        </p:txBody>
      </p:sp>
      <p:sp>
        <p:nvSpPr>
          <p:cNvPr id="6" name="Symbol zastępczy numeru slajdu 5"/>
          <p:cNvSpPr>
            <a:spLocks noGrp="1"/>
          </p:cNvSpPr>
          <p:nvPr>
            <p:ph type="sldNum" sz="quarter" idx="12"/>
          </p:nvPr>
        </p:nvSpPr>
        <p:spPr/>
        <p:txBody>
          <a:body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4162224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5" name="Symbol zastępczy stopki 4"/>
          <p:cNvSpPr>
            <a:spLocks noGrp="1"/>
          </p:cNvSpPr>
          <p:nvPr>
            <p:ph type="ftr" sz="quarter" idx="11"/>
          </p:nvPr>
        </p:nvSpPr>
        <p:spPr/>
        <p:txBody>
          <a:bodyPr/>
          <a:lstStyle/>
          <a:p>
            <a:endParaRPr lang="pl-PL">
              <a:solidFill>
                <a:prstClr val="white">
                  <a:shade val="50000"/>
                </a:prstClr>
              </a:solidFill>
            </a:endParaRPr>
          </a:p>
        </p:txBody>
      </p:sp>
      <p:sp>
        <p:nvSpPr>
          <p:cNvPr id="6" name="Symbol zastępczy numeru slajdu 5"/>
          <p:cNvSpPr>
            <a:spLocks noGrp="1"/>
          </p:cNvSpPr>
          <p:nvPr>
            <p:ph type="sldNum" sz="quarter" idx="12"/>
          </p:nvPr>
        </p:nvSpPr>
        <p:spPr/>
        <p:txBody>
          <a:body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777944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5" name="Symbol zastępczy stopki 4"/>
          <p:cNvSpPr>
            <a:spLocks noGrp="1"/>
          </p:cNvSpPr>
          <p:nvPr>
            <p:ph type="ftr" sz="quarter" idx="11"/>
          </p:nvPr>
        </p:nvSpPr>
        <p:spPr/>
        <p:txBody>
          <a:bodyPr/>
          <a:lstStyle/>
          <a:p>
            <a:endParaRPr lang="pl-PL">
              <a:solidFill>
                <a:prstClr val="white">
                  <a:shade val="50000"/>
                </a:prstClr>
              </a:solidFill>
            </a:endParaRPr>
          </a:p>
        </p:txBody>
      </p:sp>
      <p:sp>
        <p:nvSpPr>
          <p:cNvPr id="6" name="Symbol zastępczy numeru slajdu 5"/>
          <p:cNvSpPr>
            <a:spLocks noGrp="1"/>
          </p:cNvSpPr>
          <p:nvPr>
            <p:ph type="sldNum" sz="quarter" idx="12"/>
          </p:nvPr>
        </p:nvSpPr>
        <p:spPr/>
        <p:txBody>
          <a:body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702454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5" name="Symbol zastępczy stopki 4"/>
          <p:cNvSpPr>
            <a:spLocks noGrp="1"/>
          </p:cNvSpPr>
          <p:nvPr>
            <p:ph type="ftr" sz="quarter" idx="11"/>
          </p:nvPr>
        </p:nvSpPr>
        <p:spPr/>
        <p:txBody>
          <a:bodyPr/>
          <a:lstStyle/>
          <a:p>
            <a:endParaRPr lang="pl-PL">
              <a:solidFill>
                <a:prstClr val="white">
                  <a:shade val="50000"/>
                </a:prstClr>
              </a:solidFill>
            </a:endParaRPr>
          </a:p>
        </p:txBody>
      </p:sp>
      <p:sp>
        <p:nvSpPr>
          <p:cNvPr id="6" name="Symbol zastępczy numeru slajdu 5"/>
          <p:cNvSpPr>
            <a:spLocks noGrp="1"/>
          </p:cNvSpPr>
          <p:nvPr>
            <p:ph type="sldNum" sz="quarter" idx="12"/>
          </p:nvPr>
        </p:nvSpPr>
        <p:spPr>
          <a:xfrm>
            <a:off x="10566400" y="6416676"/>
            <a:ext cx="1016000" cy="365125"/>
          </a:xfrm>
        </p:spPr>
        <p:txBody>
          <a:body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42426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6" name="Symbol zastępczy stopki 5"/>
          <p:cNvSpPr>
            <a:spLocks noGrp="1"/>
          </p:cNvSpPr>
          <p:nvPr>
            <p:ph type="ftr" sz="quarter" idx="11"/>
          </p:nvPr>
        </p:nvSpPr>
        <p:spPr/>
        <p:txBody>
          <a:bodyPr/>
          <a:lstStyle/>
          <a:p>
            <a:endParaRPr lang="pl-PL">
              <a:solidFill>
                <a:prstClr val="white">
                  <a:shade val="50000"/>
                </a:prstClr>
              </a:solidFill>
            </a:endParaRPr>
          </a:p>
        </p:txBody>
      </p:sp>
      <p:sp>
        <p:nvSpPr>
          <p:cNvPr id="7" name="Symbol zastępczy numeru slajdu 6"/>
          <p:cNvSpPr>
            <a:spLocks noGrp="1"/>
          </p:cNvSpPr>
          <p:nvPr>
            <p:ph type="sldNum" sz="quarter" idx="12"/>
          </p:nvPr>
        </p:nvSpPr>
        <p:spPr/>
        <p:txBody>
          <a:body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2626860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10972800" cy="1143000"/>
          </a:xfrm>
        </p:spPr>
        <p:txBody>
          <a:bodyPr anchor="ctr"/>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8" name="Symbol zastępczy stopki 7"/>
          <p:cNvSpPr>
            <a:spLocks noGrp="1"/>
          </p:cNvSpPr>
          <p:nvPr>
            <p:ph type="ftr" sz="quarter" idx="11"/>
          </p:nvPr>
        </p:nvSpPr>
        <p:spPr/>
        <p:txBody>
          <a:bodyPr/>
          <a:lstStyle/>
          <a:p>
            <a:endParaRPr lang="pl-PL">
              <a:solidFill>
                <a:prstClr val="white">
                  <a:shade val="50000"/>
                </a:prstClr>
              </a:solidFill>
            </a:endParaRPr>
          </a:p>
        </p:txBody>
      </p:sp>
      <p:sp>
        <p:nvSpPr>
          <p:cNvPr id="9" name="Symbol zastępczy numeru slajdu 8"/>
          <p:cNvSpPr>
            <a:spLocks noGrp="1"/>
          </p:cNvSpPr>
          <p:nvPr>
            <p:ph type="sldNum" sz="quarter" idx="12"/>
          </p:nvPr>
        </p:nvSpPr>
        <p:spPr/>
        <p:txBody>
          <a:body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2150010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4" name="Symbol zastępczy stopki 3"/>
          <p:cNvSpPr>
            <a:spLocks noGrp="1"/>
          </p:cNvSpPr>
          <p:nvPr>
            <p:ph type="ftr" sz="quarter" idx="11"/>
          </p:nvPr>
        </p:nvSpPr>
        <p:spPr/>
        <p:txBody>
          <a:bodyPr/>
          <a:lstStyle/>
          <a:p>
            <a:endParaRPr lang="pl-PL">
              <a:solidFill>
                <a:prstClr val="white">
                  <a:shade val="50000"/>
                </a:prstClr>
              </a:solidFill>
            </a:endParaRPr>
          </a:p>
        </p:txBody>
      </p:sp>
      <p:sp>
        <p:nvSpPr>
          <p:cNvPr id="5" name="Symbol zastępczy numeru slajdu 4"/>
          <p:cNvSpPr>
            <a:spLocks noGrp="1"/>
          </p:cNvSpPr>
          <p:nvPr>
            <p:ph type="sldNum" sz="quarter" idx="12"/>
          </p:nvPr>
        </p:nvSpPr>
        <p:spPr/>
        <p:txBody>
          <a:body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1407056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3" name="Symbol zastępczy stopki 2"/>
          <p:cNvSpPr>
            <a:spLocks noGrp="1"/>
          </p:cNvSpPr>
          <p:nvPr>
            <p:ph type="ftr" sz="quarter" idx="11"/>
          </p:nvPr>
        </p:nvSpPr>
        <p:spPr/>
        <p:txBody>
          <a:bodyPr/>
          <a:lstStyle/>
          <a:p>
            <a:endParaRPr lang="pl-PL">
              <a:solidFill>
                <a:prstClr val="white">
                  <a:shade val="50000"/>
                </a:prstClr>
              </a:solidFill>
            </a:endParaRPr>
          </a:p>
        </p:txBody>
      </p:sp>
      <p:sp>
        <p:nvSpPr>
          <p:cNvPr id="4" name="Symbol zastępczy numeru slajdu 3"/>
          <p:cNvSpPr>
            <a:spLocks noGrp="1"/>
          </p:cNvSpPr>
          <p:nvPr>
            <p:ph type="sldNum" sz="quarter" idx="12"/>
          </p:nvPr>
        </p:nvSpPr>
        <p:spPr/>
        <p:txBody>
          <a:body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38179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6" name="Symbol zastępczy stopki 5"/>
          <p:cNvSpPr>
            <a:spLocks noGrp="1"/>
          </p:cNvSpPr>
          <p:nvPr>
            <p:ph type="ftr" sz="quarter" idx="11"/>
          </p:nvPr>
        </p:nvSpPr>
        <p:spPr/>
        <p:txBody>
          <a:bodyPr/>
          <a:lstStyle/>
          <a:p>
            <a:endParaRPr lang="pl-PL">
              <a:solidFill>
                <a:prstClr val="white">
                  <a:shade val="50000"/>
                </a:prstClr>
              </a:solidFill>
            </a:endParaRPr>
          </a:p>
        </p:txBody>
      </p:sp>
      <p:sp>
        <p:nvSpPr>
          <p:cNvPr id="7" name="Symbol zastępczy numeru slajdu 6"/>
          <p:cNvSpPr>
            <a:spLocks noGrp="1"/>
          </p:cNvSpPr>
          <p:nvPr>
            <p:ph type="sldNum" sz="quarter" idx="12"/>
          </p:nvPr>
        </p:nvSpPr>
        <p:spPr/>
        <p:txBody>
          <a:body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1404472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pl-PL"/>
              <a:t>Kliknij, aby edytować styl</a:t>
            </a:r>
            <a:endParaRPr kumimoji="0" lang="en-US"/>
          </a:p>
        </p:txBody>
      </p:sp>
      <p:sp>
        <p:nvSpPr>
          <p:cNvPr id="3" name="Symbol zastępczy obrazu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pl-PL">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6" name="Symbol zastępczy stopki 5"/>
          <p:cNvSpPr>
            <a:spLocks noGrp="1"/>
          </p:cNvSpPr>
          <p:nvPr>
            <p:ph type="ftr" sz="quarter" idx="11"/>
          </p:nvPr>
        </p:nvSpPr>
        <p:spPr/>
        <p:txBody>
          <a:bodyPr/>
          <a:lstStyle/>
          <a:p>
            <a:endParaRPr lang="pl-PL">
              <a:solidFill>
                <a:prstClr val="white">
                  <a:shade val="50000"/>
                </a:prstClr>
              </a:solidFill>
            </a:endParaRPr>
          </a:p>
        </p:txBody>
      </p:sp>
      <p:sp>
        <p:nvSpPr>
          <p:cNvPr id="7" name="Symbol zastępczy numeru slajdu 6"/>
          <p:cNvSpPr>
            <a:spLocks noGrp="1"/>
          </p:cNvSpPr>
          <p:nvPr>
            <p:ph type="sldNum" sz="quarter" idx="12"/>
          </p:nvPr>
        </p:nvSpPr>
        <p:spPr/>
        <p:txBody>
          <a:body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259030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a:t>Kliknij, aby edytować styl</a:t>
            </a:r>
            <a:endParaRPr kumimoji="0" lang="en-US"/>
          </a:p>
        </p:txBody>
      </p:sp>
      <p:sp>
        <p:nvSpPr>
          <p:cNvPr id="13" name="Symbol zastępczy tekstu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72CE2A-0EDE-4636-938A-71C8C4B6F337}" type="datetimeFigureOut">
              <a:rPr lang="pl-PL" smtClean="0">
                <a:solidFill>
                  <a:prstClr val="white">
                    <a:shade val="50000"/>
                  </a:prstClr>
                </a:solidFill>
              </a:rPr>
              <a:pPr/>
              <a:t>2016-12-19</a:t>
            </a:fld>
            <a:endParaRPr lang="pl-PL">
              <a:solidFill>
                <a:prstClr val="white">
                  <a:shade val="50000"/>
                </a:prstClr>
              </a:solidFill>
            </a:endParaRPr>
          </a:p>
        </p:txBody>
      </p:sp>
      <p:sp>
        <p:nvSpPr>
          <p:cNvPr id="3" name="Symbol zastępczy stopki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solidFill>
                <a:prstClr val="white">
                  <a:shade val="50000"/>
                </a:prstClr>
              </a:solidFill>
            </a:endParaRPr>
          </a:p>
        </p:txBody>
      </p:sp>
      <p:sp>
        <p:nvSpPr>
          <p:cNvPr id="23" name="Symbol zastępczy numeru slajdu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EC439A3-1CB1-4783-96F1-B8E1FE863265}"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20449577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dirty="0"/>
              <a:t>Mathematical </a:t>
            </a:r>
            <a:r>
              <a:rPr lang="pl-PL" sz="6000" dirty="0" err="1"/>
              <a:t>Kaleidoscope</a:t>
            </a:r>
            <a:endParaRPr lang="pl-PL" sz="6000" dirty="0"/>
          </a:p>
        </p:txBody>
      </p:sp>
      <p:pic>
        <p:nvPicPr>
          <p:cNvPr id="4" name="Obraz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957124" y="1975278"/>
            <a:ext cx="4277751" cy="4277751"/>
          </a:xfrm>
          <a:prstGeom prst="ellipse">
            <a:avLst/>
          </a:prstGeom>
          <a:blipFill dpi="0" rotWithShape="1">
            <a:blip r:embed="rId4">
              <a:alphaModFix amt="16000"/>
            </a:blip>
            <a:srcRect/>
            <a:tile tx="0" ty="0" sx="100000" sy="100000" flip="none" algn="tl"/>
          </a:blipFill>
          <a:ln>
            <a:noFill/>
          </a:ln>
          <a:effectLst>
            <a:softEdge rad="112500"/>
          </a:effectLst>
        </p:spPr>
      </p:pic>
      <p:sp>
        <p:nvSpPr>
          <p:cNvPr id="6" name="Owal 5"/>
          <p:cNvSpPr/>
          <p:nvPr/>
        </p:nvSpPr>
        <p:spPr>
          <a:xfrm>
            <a:off x="4046961" y="2049272"/>
            <a:ext cx="4098075" cy="4129761"/>
          </a:xfrm>
          <a:prstGeom prst="ellipse">
            <a:avLst/>
          </a:prstGeom>
          <a:blipFill dpi="0" rotWithShape="1">
            <a:blip r:embed="rId5">
              <a:alphaModFix amt="34000"/>
              <a:biLevel thresh="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078" name="Picture 6" descr="Znalezione obrazy dla zapytania png pi spiral"/>
          <p:cNvPicPr>
            <a:picLocks noGrp="1" noChangeAspect="1" noChangeArrowheads="1"/>
          </p:cNvPicPr>
          <p:nvPr>
            <p:ph idx="1"/>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09753" y="1427907"/>
            <a:ext cx="5372490" cy="5372490"/>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9329614" y="6179033"/>
            <a:ext cx="2635078" cy="461665"/>
          </a:xfrm>
          <a:prstGeom prst="rect">
            <a:avLst/>
          </a:prstGeom>
          <a:noFill/>
        </p:spPr>
        <p:txBody>
          <a:bodyPr wrap="square" rtlCol="0">
            <a:spAutoFit/>
          </a:bodyPr>
          <a:lstStyle/>
          <a:p>
            <a:r>
              <a:rPr lang="pl-PL" sz="2400" dirty="0" err="1" smtClean="0"/>
              <a:t>Polish</a:t>
            </a:r>
            <a:r>
              <a:rPr lang="pl-PL" sz="2400" dirty="0" smtClean="0"/>
              <a:t> team</a:t>
            </a:r>
            <a:endParaRPr lang="pl-PL" sz="2400" dirty="0"/>
          </a:p>
        </p:txBody>
      </p:sp>
    </p:spTree>
    <p:extLst>
      <p:ext uri="{BB962C8B-B14F-4D97-AF65-F5344CB8AC3E}">
        <p14:creationId xmlns:p14="http://schemas.microsoft.com/office/powerpoint/2010/main" val="3234226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Curiosities</a:t>
            </a:r>
            <a:endParaRPr lang="pl-PL" dirty="0"/>
          </a:p>
        </p:txBody>
      </p:sp>
      <p:sp>
        <p:nvSpPr>
          <p:cNvPr id="3" name="Symbol zastępczy zawartości 2"/>
          <p:cNvSpPr>
            <a:spLocks noGrp="1"/>
          </p:cNvSpPr>
          <p:nvPr>
            <p:ph idx="1"/>
          </p:nvPr>
        </p:nvSpPr>
        <p:spPr/>
        <p:txBody>
          <a:bodyPr/>
          <a:lstStyle/>
          <a:p>
            <a:pPr>
              <a:buFont typeface="Arial" panose="020B0604020202020204" pitchFamily="34" charset="0"/>
              <a:buChar char="•"/>
            </a:pPr>
            <a:r>
              <a:rPr lang="en-US" sz="2400" dirty="0"/>
              <a:t> Among all shapes with the same area circle has the shortest </a:t>
            </a:r>
            <a:r>
              <a:rPr lang="en-US" sz="2400" dirty="0" smtClean="0"/>
              <a:t>perimeter</a:t>
            </a:r>
            <a:r>
              <a:rPr lang="pl-PL" sz="2400" dirty="0" smtClean="0"/>
              <a:t>.</a:t>
            </a:r>
          </a:p>
          <a:p>
            <a:endParaRPr lang="pl-PL" sz="2400" dirty="0" smtClean="0"/>
          </a:p>
          <a:p>
            <a:pPr>
              <a:buFont typeface="Arial" panose="020B0604020202020204" pitchFamily="34" charset="0"/>
              <a:buChar char="•"/>
            </a:pPr>
            <a:r>
              <a:rPr lang="en-US" sz="2400" dirty="0"/>
              <a:t>The Prime Number Spiral was allegedly discovered by physicist Stanislaw </a:t>
            </a:r>
            <a:r>
              <a:rPr lang="en-US" sz="2400" dirty="0" err="1"/>
              <a:t>Ulam</a:t>
            </a:r>
            <a:r>
              <a:rPr lang="en-US" sz="2400" dirty="0"/>
              <a:t> while doodling during a boring physics talk. When the natural numbers are arranged in a spiral on a grid, and the prime numbers are highlighted, an interesting pattern emerges: diagonal lines appear. The effect seems sufficiently obvious to preclude any sort of optical illusion, but thus far there is no explanation for the effect</a:t>
            </a:r>
            <a:r>
              <a:rPr lang="en-US" sz="2400" dirty="0" smtClean="0"/>
              <a:t>.</a:t>
            </a:r>
            <a:endParaRPr lang="pl-PL" sz="2400" dirty="0" smtClean="0"/>
          </a:p>
          <a:p>
            <a:endParaRPr lang="pl-PL" sz="2400" dirty="0" smtClean="0"/>
          </a:p>
          <a:p>
            <a:pPr>
              <a:buFont typeface="Arial" panose="020B0604020202020204" pitchFamily="34" charset="0"/>
              <a:buChar char="•"/>
            </a:pPr>
            <a:r>
              <a:rPr lang="en-US" sz="2400" dirty="0"/>
              <a:t>Ancient Babylonians did math in base 60 instead of base 10. That's why we have 60 seconds in a minute and 360 degrees in a circle.</a:t>
            </a:r>
          </a:p>
          <a:p>
            <a:endParaRPr lang="pl-PL" dirty="0"/>
          </a:p>
        </p:txBody>
      </p:sp>
    </p:spTree>
    <p:extLst>
      <p:ext uri="{BB962C8B-B14F-4D97-AF65-F5344CB8AC3E}">
        <p14:creationId xmlns:p14="http://schemas.microsoft.com/office/powerpoint/2010/main" val="3146412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Curiosities</a:t>
            </a:r>
            <a:endParaRPr lang="pl-PL" dirty="0"/>
          </a:p>
        </p:txBody>
      </p:sp>
      <p:sp>
        <p:nvSpPr>
          <p:cNvPr id="3" name="Symbol zastępczy zawartości 2"/>
          <p:cNvSpPr>
            <a:spLocks noGrp="1"/>
          </p:cNvSpPr>
          <p:nvPr>
            <p:ph idx="1"/>
          </p:nvPr>
        </p:nvSpPr>
        <p:spPr>
          <a:xfrm>
            <a:off x="738388" y="1835533"/>
            <a:ext cx="10972800" cy="4709160"/>
          </a:xfrm>
        </p:spPr>
        <p:txBody>
          <a:bodyPr/>
          <a:lstStyle/>
          <a:p>
            <a:pPr>
              <a:buFont typeface="Arial" panose="020B0604020202020204" pitchFamily="34" charset="0"/>
              <a:buChar char="•"/>
            </a:pPr>
            <a:r>
              <a:rPr lang="en-US" sz="2400" dirty="0"/>
              <a:t>Figurate numbers look like the shape that they are named after. There are tons of these, but we’ll examine just three.</a:t>
            </a:r>
            <a:r>
              <a:rPr lang="pl-PL" sz="2400" dirty="0"/>
              <a:t/>
            </a:r>
            <a:br>
              <a:rPr lang="pl-PL" sz="2400" dirty="0"/>
            </a:br>
            <a:endParaRPr lang="pl-PL" sz="2400" dirty="0"/>
          </a:p>
          <a:p>
            <a:pPr>
              <a:buFont typeface="Arial" panose="020B0604020202020204" pitchFamily="34" charset="0"/>
              <a:buChar char="•"/>
            </a:pPr>
            <a:r>
              <a:rPr lang="en-US" sz="2400" dirty="0" smtClean="0"/>
              <a:t>Perfect </a:t>
            </a:r>
            <a:r>
              <a:rPr lang="en-US" sz="2400" dirty="0"/>
              <a:t>Squares</a:t>
            </a:r>
          </a:p>
          <a:p>
            <a:pPr>
              <a:buNone/>
            </a:pPr>
            <a:r>
              <a:rPr lang="pl-PL" sz="2400" dirty="0" smtClean="0"/>
              <a:t>	</a:t>
            </a:r>
            <a:r>
              <a:rPr lang="en-US" sz="2400" dirty="0" smtClean="0"/>
              <a:t>These </a:t>
            </a:r>
            <a:r>
              <a:rPr lang="en-US" sz="2400" dirty="0"/>
              <a:t>numbers can be arranged to look like squares: 4,9,16</a:t>
            </a:r>
          </a:p>
          <a:p>
            <a:endParaRPr lang="pl-PL" dirty="0" smtClean="0"/>
          </a:p>
          <a:p>
            <a:endParaRPr lang="pl-PL" dirty="0" smtClean="0"/>
          </a:p>
          <a:p>
            <a:endParaRPr lang="pl-PL" dirty="0"/>
          </a:p>
        </p:txBody>
      </p:sp>
      <p:pic>
        <p:nvPicPr>
          <p:cNvPr id="4" name="Obraz 3"/>
          <p:cNvPicPr>
            <a:picLocks noChangeAspect="1"/>
          </p:cNvPicPr>
          <p:nvPr/>
        </p:nvPicPr>
        <p:blipFill>
          <a:blip r:embed="rId2"/>
          <a:stretch>
            <a:fillRect/>
          </a:stretch>
        </p:blipFill>
        <p:spPr>
          <a:xfrm>
            <a:off x="1674124" y="4190113"/>
            <a:ext cx="8417694" cy="2003337"/>
          </a:xfrm>
          <a:prstGeom prst="rect">
            <a:avLst/>
          </a:prstGeom>
        </p:spPr>
      </p:pic>
    </p:spTree>
    <p:extLst>
      <p:ext uri="{BB962C8B-B14F-4D97-AF65-F5344CB8AC3E}">
        <p14:creationId xmlns:p14="http://schemas.microsoft.com/office/powerpoint/2010/main" val="4098559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Maths</a:t>
            </a:r>
            <a:r>
              <a:rPr lang="pl-PL" dirty="0"/>
              <a:t> </a:t>
            </a:r>
            <a:r>
              <a:rPr lang="pl-PL" dirty="0" err="1"/>
              <a:t>tasks</a:t>
            </a:r>
            <a:endParaRPr lang="pl-PL" dirty="0"/>
          </a:p>
        </p:txBody>
      </p:sp>
      <p:pic>
        <p:nvPicPr>
          <p:cNvPr id="6" name="Obraz 5"/>
          <p:cNvPicPr>
            <a:picLocks noChangeAspect="1"/>
          </p:cNvPicPr>
          <p:nvPr/>
        </p:nvPicPr>
        <p:blipFill>
          <a:blip r:embed="rId2"/>
          <a:stretch>
            <a:fillRect/>
          </a:stretch>
        </p:blipFill>
        <p:spPr>
          <a:xfrm>
            <a:off x="189348" y="1417638"/>
            <a:ext cx="6700486" cy="5025365"/>
          </a:xfrm>
          <a:prstGeom prst="rect">
            <a:avLst/>
          </a:prstGeom>
        </p:spPr>
      </p:pic>
      <p:pic>
        <p:nvPicPr>
          <p:cNvPr id="8" name="Obraz 7"/>
          <p:cNvPicPr>
            <a:picLocks noChangeAspect="1"/>
          </p:cNvPicPr>
          <p:nvPr/>
        </p:nvPicPr>
        <p:blipFill rotWithShape="1">
          <a:blip r:embed="rId3"/>
          <a:srcRect r="15584" b="21775"/>
          <a:stretch/>
        </p:blipFill>
        <p:spPr>
          <a:xfrm>
            <a:off x="7402321" y="2444015"/>
            <a:ext cx="4277191" cy="2972611"/>
          </a:xfrm>
          <a:prstGeom prst="rect">
            <a:avLst/>
          </a:prstGeom>
        </p:spPr>
      </p:pic>
    </p:spTree>
    <p:extLst>
      <p:ext uri="{BB962C8B-B14F-4D97-AF65-F5344CB8AC3E}">
        <p14:creationId xmlns:p14="http://schemas.microsoft.com/office/powerpoint/2010/main" val="2521970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Maths</a:t>
            </a:r>
            <a:r>
              <a:rPr lang="pl-PL" dirty="0" smtClean="0"/>
              <a:t> </a:t>
            </a:r>
            <a:r>
              <a:rPr lang="pl-PL" dirty="0" err="1" smtClean="0"/>
              <a:t>tasks</a:t>
            </a:r>
            <a:endParaRPr lang="pl-PL" dirty="0"/>
          </a:p>
        </p:txBody>
      </p:sp>
      <p:sp>
        <p:nvSpPr>
          <p:cNvPr id="3" name="Symbol zastępczy zawartości 2"/>
          <p:cNvSpPr>
            <a:spLocks noGrp="1"/>
          </p:cNvSpPr>
          <p:nvPr>
            <p:ph idx="1"/>
          </p:nvPr>
        </p:nvSpPr>
        <p:spPr/>
        <p:txBody>
          <a:bodyPr/>
          <a:lstStyle/>
          <a:p>
            <a:r>
              <a:rPr lang="pl-PL" dirty="0"/>
              <a:t> </a:t>
            </a:r>
          </a:p>
        </p:txBody>
      </p:sp>
      <p:pic>
        <p:nvPicPr>
          <p:cNvPr id="4" name="Obraz 3"/>
          <p:cNvPicPr>
            <a:picLocks noChangeAspect="1"/>
          </p:cNvPicPr>
          <p:nvPr/>
        </p:nvPicPr>
        <p:blipFill>
          <a:blip r:embed="rId2"/>
          <a:stretch>
            <a:fillRect/>
          </a:stretch>
        </p:blipFill>
        <p:spPr>
          <a:xfrm>
            <a:off x="609600" y="2095392"/>
            <a:ext cx="4757448" cy="3718775"/>
          </a:xfrm>
          <a:prstGeom prst="rect">
            <a:avLst/>
          </a:prstGeom>
        </p:spPr>
      </p:pic>
      <p:pic>
        <p:nvPicPr>
          <p:cNvPr id="5" name="Obraz 4"/>
          <p:cNvPicPr>
            <a:picLocks noChangeAspect="1"/>
          </p:cNvPicPr>
          <p:nvPr/>
        </p:nvPicPr>
        <p:blipFill>
          <a:blip r:embed="rId3"/>
          <a:stretch>
            <a:fillRect/>
          </a:stretch>
        </p:blipFill>
        <p:spPr>
          <a:xfrm>
            <a:off x="5770168" y="1773849"/>
            <a:ext cx="5812232" cy="4361860"/>
          </a:xfrm>
          <a:prstGeom prst="rect">
            <a:avLst/>
          </a:prstGeom>
        </p:spPr>
      </p:pic>
    </p:spTree>
    <p:extLst>
      <p:ext uri="{BB962C8B-B14F-4D97-AF65-F5344CB8AC3E}">
        <p14:creationId xmlns:p14="http://schemas.microsoft.com/office/powerpoint/2010/main" val="2187967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Maths</a:t>
            </a:r>
            <a:r>
              <a:rPr lang="pl-PL" dirty="0" smtClean="0"/>
              <a:t> in life</a:t>
            </a:r>
            <a:endParaRPr lang="pl-PL" dirty="0"/>
          </a:p>
        </p:txBody>
      </p:sp>
      <p:sp>
        <p:nvSpPr>
          <p:cNvPr id="3" name="Symbol zastępczy zawartości 2"/>
          <p:cNvSpPr>
            <a:spLocks noGrp="1"/>
          </p:cNvSpPr>
          <p:nvPr>
            <p:ph idx="1"/>
          </p:nvPr>
        </p:nvSpPr>
        <p:spPr>
          <a:xfrm>
            <a:off x="609600" y="1417638"/>
            <a:ext cx="10972800" cy="4891722"/>
          </a:xfrm>
        </p:spPr>
        <p:txBody>
          <a:bodyPr>
            <a:normAutofit fontScale="92500" lnSpcReduction="20000"/>
          </a:bodyPr>
          <a:lstStyle/>
          <a:p>
            <a:pPr>
              <a:buFont typeface="Arial" panose="020B0604020202020204" pitchFamily="34" charset="0"/>
              <a:buChar char="•"/>
            </a:pPr>
            <a:r>
              <a:rPr lang="pl-PL" sz="2600" dirty="0" smtClean="0"/>
              <a:t>Cooking by </a:t>
            </a:r>
            <a:r>
              <a:rPr lang="pl-PL" sz="2600" dirty="0" err="1" smtClean="0"/>
              <a:t>Numbers</a:t>
            </a:r>
            <a:endParaRPr lang="pl-PL" sz="2600" dirty="0" smtClean="0"/>
          </a:p>
          <a:p>
            <a:pPr marL="137160" indent="0">
              <a:buNone/>
            </a:pPr>
            <a:r>
              <a:rPr lang="pl-PL" sz="2400" dirty="0" smtClean="0"/>
              <a:t>I</a:t>
            </a:r>
            <a:r>
              <a:rPr lang="en-US" sz="2400" dirty="0" err="1" smtClean="0"/>
              <a:t>ngredients</a:t>
            </a:r>
            <a:r>
              <a:rPr lang="en-US" sz="2400" dirty="0" smtClean="0"/>
              <a:t> </a:t>
            </a:r>
            <a:r>
              <a:rPr lang="en-US" sz="2400" dirty="0"/>
              <a:t>have relationships to each other in a recipe is an important concept in cooking. It's also an important math concept. In math, this relationship between 2 quantities is called a ratio. If a recipe calls for 1 egg and 2 cups of flour, the relationship of eggs to cups of flour is 1 to 2. In mathematical language, that relationship can be written in two ways:</a:t>
            </a:r>
          </a:p>
          <a:p>
            <a:pPr marL="137160" indent="0">
              <a:buNone/>
            </a:pPr>
            <a:r>
              <a:rPr lang="pl-PL" sz="2400" dirty="0" smtClean="0"/>
              <a:t>               </a:t>
            </a:r>
            <a:r>
              <a:rPr lang="en-US" sz="2400" dirty="0" smtClean="0"/>
              <a:t> </a:t>
            </a:r>
            <a:r>
              <a:rPr lang="pl-PL" sz="2400" dirty="0" smtClean="0"/>
              <a:t>                                              </a:t>
            </a:r>
            <a:r>
              <a:rPr lang="en-US" sz="2400" dirty="0" smtClean="0"/>
              <a:t>  </a:t>
            </a:r>
            <a:r>
              <a:rPr lang="en-US" sz="2400" dirty="0"/>
              <a:t>1/2 or </a:t>
            </a:r>
            <a:r>
              <a:rPr lang="en-US" sz="2400" dirty="0" smtClean="0"/>
              <a:t>1:2</a:t>
            </a:r>
            <a:endParaRPr lang="pl-PL" sz="2400" dirty="0" smtClean="0"/>
          </a:p>
          <a:p>
            <a:pPr marL="137160" indent="0">
              <a:buNone/>
            </a:pPr>
            <a:endParaRPr lang="pl-PL" sz="2400" dirty="0" smtClean="0"/>
          </a:p>
          <a:p>
            <a:pPr>
              <a:buFont typeface="Arial" panose="020B0604020202020204" pitchFamily="34" charset="0"/>
              <a:buChar char="•"/>
            </a:pPr>
            <a:r>
              <a:rPr lang="pl-PL" sz="2600" dirty="0" smtClean="0"/>
              <a:t>Home </a:t>
            </a:r>
            <a:r>
              <a:rPr lang="pl-PL" sz="2600" dirty="0" err="1" smtClean="0"/>
              <a:t>Decorating</a:t>
            </a:r>
            <a:endParaRPr lang="pl-PL" sz="2600" dirty="0" smtClean="0"/>
          </a:p>
          <a:p>
            <a:pPr marL="137160" indent="0">
              <a:buNone/>
            </a:pPr>
            <a:r>
              <a:rPr lang="en-US" sz="2400" dirty="0" smtClean="0"/>
              <a:t>Imagine </a:t>
            </a:r>
            <a:r>
              <a:rPr lang="en-US" sz="2400" dirty="0"/>
              <a:t>you're planning to buy new carpeting for your home. You're going to put down carpeting in the living room, bedroom, and hallway, but not in the bathroom. You could try to guess at how much carpet you might need to cover these rooms, but you're better off figuring out exactly what you need. To determine how much carpet you'll need, you'll use this simple formula</a:t>
            </a:r>
            <a:r>
              <a:rPr lang="en-US" sz="2400" dirty="0" smtClean="0"/>
              <a:t>:</a:t>
            </a:r>
            <a:endParaRPr lang="pl-PL" sz="2400" dirty="0" smtClean="0"/>
          </a:p>
          <a:p>
            <a:pPr marL="137160" indent="0">
              <a:buNone/>
            </a:pPr>
            <a:r>
              <a:rPr lang="pl-PL" sz="2400" dirty="0" smtClean="0"/>
              <a:t>                                                                 A </a:t>
            </a:r>
            <a:r>
              <a:rPr lang="pl-PL" sz="2400" dirty="0"/>
              <a:t>= L x W</a:t>
            </a:r>
          </a:p>
        </p:txBody>
      </p:sp>
    </p:spTree>
    <p:extLst>
      <p:ext uri="{BB962C8B-B14F-4D97-AF65-F5344CB8AC3E}">
        <p14:creationId xmlns:p14="http://schemas.microsoft.com/office/powerpoint/2010/main" val="2155879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Maths</a:t>
            </a:r>
            <a:r>
              <a:rPr lang="pl-PL" dirty="0" smtClean="0"/>
              <a:t> in life</a:t>
            </a:r>
            <a:endParaRPr lang="pl-PL" dirty="0"/>
          </a:p>
        </p:txBody>
      </p:sp>
      <p:sp>
        <p:nvSpPr>
          <p:cNvPr id="3" name="Symbol zastępczy zawartości 2"/>
          <p:cNvSpPr>
            <a:spLocks noGrp="1"/>
          </p:cNvSpPr>
          <p:nvPr>
            <p:ph idx="1"/>
          </p:nvPr>
        </p:nvSpPr>
        <p:spPr>
          <a:xfrm>
            <a:off x="609600" y="1651715"/>
            <a:ext cx="10972800" cy="4826357"/>
          </a:xfrm>
        </p:spPr>
        <p:txBody>
          <a:bodyPr>
            <a:normAutofit/>
          </a:bodyPr>
          <a:lstStyle/>
          <a:p>
            <a:pPr>
              <a:lnSpc>
                <a:spcPct val="80000"/>
              </a:lnSpc>
              <a:buFont typeface="Arial" panose="020B0604020202020204" pitchFamily="34" charset="0"/>
              <a:buChar char="•"/>
            </a:pPr>
            <a:r>
              <a:rPr lang="en-US" sz="2400" dirty="0"/>
              <a:t>At School and Work</a:t>
            </a:r>
          </a:p>
          <a:p>
            <a:pPr marL="137160" indent="0">
              <a:lnSpc>
                <a:spcPct val="80000"/>
              </a:lnSpc>
              <a:buNone/>
            </a:pPr>
            <a:r>
              <a:rPr lang="en-US" sz="2200" dirty="0"/>
              <a:t>Jobs in business and finance may require sophisticated knowledge of how to read profit and earning statements. However, even hourly earners will need to know if their working hours times their rate of pay accurately reflects their paychecks.</a:t>
            </a:r>
            <a:endParaRPr lang="pl-PL" sz="2200" dirty="0"/>
          </a:p>
          <a:p>
            <a:pPr marL="137160" indent="0">
              <a:lnSpc>
                <a:spcPct val="80000"/>
              </a:lnSpc>
              <a:buNone/>
            </a:pPr>
            <a:endParaRPr lang="pl-PL" sz="2200" dirty="0" smtClean="0"/>
          </a:p>
          <a:p>
            <a:pPr marL="137160" indent="0">
              <a:lnSpc>
                <a:spcPct val="80000"/>
              </a:lnSpc>
              <a:buNone/>
            </a:pPr>
            <a:endParaRPr lang="pl-PL" sz="2200" dirty="0"/>
          </a:p>
          <a:p>
            <a:pPr>
              <a:lnSpc>
                <a:spcPct val="80000"/>
              </a:lnSpc>
              <a:buFont typeface="Arial" panose="020B0604020202020204" pitchFamily="34" charset="0"/>
              <a:buChar char="•"/>
            </a:pPr>
            <a:r>
              <a:rPr lang="en-US" sz="2400" dirty="0"/>
              <a:t>At home</a:t>
            </a:r>
          </a:p>
          <a:p>
            <a:pPr marL="137160" indent="0">
              <a:lnSpc>
                <a:spcPct val="80000"/>
              </a:lnSpc>
              <a:buNone/>
            </a:pPr>
            <a:r>
              <a:rPr lang="en-US" sz="2200" dirty="0" smtClean="0"/>
              <a:t>-</a:t>
            </a:r>
            <a:r>
              <a:rPr lang="pl-PL" sz="2200" dirty="0" smtClean="0"/>
              <a:t> </a:t>
            </a:r>
            <a:r>
              <a:rPr lang="en-US" sz="2200" dirty="0" smtClean="0"/>
              <a:t>People </a:t>
            </a:r>
            <a:r>
              <a:rPr lang="en-US" sz="2200" dirty="0"/>
              <a:t>on medication need to understand different dosages, whether in grams or </a:t>
            </a:r>
            <a:r>
              <a:rPr lang="pl-PL" sz="2200" dirty="0" smtClean="0"/>
              <a:t>    </a:t>
            </a:r>
            <a:r>
              <a:rPr lang="en-US" sz="2200" dirty="0" smtClean="0"/>
              <a:t>milliliters</a:t>
            </a:r>
            <a:r>
              <a:rPr lang="en-US" sz="2200" dirty="0"/>
              <a:t>.</a:t>
            </a:r>
          </a:p>
          <a:p>
            <a:pPr marL="137160" indent="0">
              <a:lnSpc>
                <a:spcPct val="80000"/>
              </a:lnSpc>
              <a:buNone/>
            </a:pPr>
            <a:r>
              <a:rPr lang="en-US" sz="2200" dirty="0" smtClean="0"/>
              <a:t>-</a:t>
            </a:r>
            <a:r>
              <a:rPr lang="pl-PL" sz="2200" dirty="0" smtClean="0"/>
              <a:t> </a:t>
            </a:r>
            <a:r>
              <a:rPr lang="en-US" sz="2200" dirty="0" smtClean="0"/>
              <a:t>Recipes </a:t>
            </a:r>
            <a:r>
              <a:rPr lang="en-US" sz="2200" dirty="0"/>
              <a:t>call for accurate proportions.</a:t>
            </a:r>
          </a:p>
          <a:p>
            <a:pPr marL="137160" indent="0">
              <a:lnSpc>
                <a:spcPct val="80000"/>
              </a:lnSpc>
              <a:buNone/>
            </a:pPr>
            <a:r>
              <a:rPr lang="en-US" sz="2200" dirty="0" smtClean="0"/>
              <a:t>-</a:t>
            </a:r>
            <a:r>
              <a:rPr lang="pl-PL" sz="2200" dirty="0" smtClean="0"/>
              <a:t> </a:t>
            </a:r>
            <a:r>
              <a:rPr lang="en-US" sz="2200" dirty="0" smtClean="0"/>
              <a:t>Setting </a:t>
            </a:r>
            <a:r>
              <a:rPr lang="en-US" sz="2200" dirty="0"/>
              <a:t>an alarm and hitting snooze, people may quickly need to calculate the new time they will arise.</a:t>
            </a:r>
          </a:p>
          <a:p>
            <a:pPr marL="137160" indent="0">
              <a:buNone/>
            </a:pPr>
            <a:endParaRPr lang="en-US" sz="2400" dirty="0"/>
          </a:p>
          <a:p>
            <a:endParaRPr lang="pl-PL" dirty="0"/>
          </a:p>
        </p:txBody>
      </p:sp>
    </p:spTree>
    <p:extLst>
      <p:ext uri="{BB962C8B-B14F-4D97-AF65-F5344CB8AC3E}">
        <p14:creationId xmlns:p14="http://schemas.microsoft.com/office/powerpoint/2010/main" val="3949153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Bibliography</a:t>
            </a:r>
            <a:endParaRPr lang="pl-PL" dirty="0"/>
          </a:p>
        </p:txBody>
      </p:sp>
      <p:sp>
        <p:nvSpPr>
          <p:cNvPr id="3" name="pole tekstowe 2"/>
          <p:cNvSpPr txBox="1"/>
          <p:nvPr/>
        </p:nvSpPr>
        <p:spPr>
          <a:xfrm>
            <a:off x="798490" y="1803043"/>
            <a:ext cx="10483403" cy="4678204"/>
          </a:xfrm>
          <a:prstGeom prst="rect">
            <a:avLst/>
          </a:prstGeom>
          <a:noFill/>
        </p:spPr>
        <p:txBody>
          <a:bodyPr wrap="square" rtlCol="0">
            <a:spAutoFit/>
          </a:bodyPr>
          <a:lstStyle/>
          <a:p>
            <a:pPr marL="285750" indent="-285750">
              <a:buFont typeface="Arial" panose="020B0604020202020204" pitchFamily="34" charset="0"/>
              <a:buChar char="•"/>
            </a:pPr>
            <a:r>
              <a:rPr lang="pl-PL" sz="2000" dirty="0" smtClean="0"/>
              <a:t>https://www.google.pl/search?q=quotes+mathematicians</a:t>
            </a:r>
          </a:p>
          <a:p>
            <a:pPr marL="285750" indent="-285750">
              <a:buFont typeface="Arial" panose="020B0604020202020204" pitchFamily="34" charset="0"/>
              <a:buChar char="•"/>
            </a:pPr>
            <a:r>
              <a:rPr lang="pl-PL" sz="2000" dirty="0" smtClean="0"/>
              <a:t>http://www.brainyquote.com/quotes/keywords/mathematics.html</a:t>
            </a:r>
          </a:p>
          <a:p>
            <a:pPr marL="285750" indent="-285750">
              <a:buFont typeface="Arial" panose="020B0604020202020204" pitchFamily="34" charset="0"/>
              <a:buChar char="•"/>
            </a:pPr>
            <a:r>
              <a:rPr lang="pl-PL" sz="2000" dirty="0" smtClean="0"/>
              <a:t>http://www.mathgoodies.com/articles/stories.html</a:t>
            </a:r>
          </a:p>
          <a:p>
            <a:pPr marL="285750" indent="-285750">
              <a:buFont typeface="Arial" panose="020B0604020202020204" pitchFamily="34" charset="0"/>
              <a:buChar char="•"/>
            </a:pPr>
            <a:r>
              <a:rPr lang="pl-PL" sz="2000" dirty="0" smtClean="0"/>
              <a:t>http://math.stackexchange.com/questions/28885/anecdotes-about-famous-mathematicians-or-physicists</a:t>
            </a:r>
          </a:p>
          <a:p>
            <a:pPr marL="285750" indent="-285750">
              <a:buFont typeface="Arial" panose="020B0604020202020204" pitchFamily="34" charset="0"/>
              <a:buChar char="•"/>
            </a:pPr>
            <a:r>
              <a:rPr lang="pl-PL" sz="2000" dirty="0" smtClean="0"/>
              <a:t>http://www.pi314.net/eng/anecdotes.php</a:t>
            </a:r>
          </a:p>
          <a:p>
            <a:pPr marL="285750" indent="-285750">
              <a:buFont typeface="Arial" panose="020B0604020202020204" pitchFamily="34" charset="0"/>
              <a:buChar char="•"/>
            </a:pPr>
            <a:r>
              <a:rPr lang="pl-PL" sz="2000" dirty="0" smtClean="0"/>
              <a:t>http://www.rd.com/jokes/math/</a:t>
            </a:r>
          </a:p>
          <a:p>
            <a:pPr marL="285750" indent="-285750">
              <a:buFont typeface="Arial" panose="020B0604020202020204" pitchFamily="34" charset="0"/>
              <a:buChar char="•"/>
            </a:pPr>
            <a:r>
              <a:rPr lang="pl-PL" sz="2000" dirty="0" smtClean="0"/>
              <a:t>http://www.mathwarehouse.com/riddles/math-riddles.php</a:t>
            </a:r>
          </a:p>
          <a:p>
            <a:pPr marL="285750" indent="-285750">
              <a:buFont typeface="Arial" panose="020B0604020202020204" pitchFamily="34" charset="0"/>
              <a:buChar char="•"/>
            </a:pPr>
            <a:r>
              <a:rPr lang="pl-PL" sz="2000" dirty="0" smtClean="0"/>
              <a:t>http://goodriddlesnow.com/math-riddles</a:t>
            </a:r>
          </a:p>
          <a:p>
            <a:pPr marL="285750" indent="-285750">
              <a:buFont typeface="Arial" panose="020B0604020202020204" pitchFamily="34" charset="0"/>
              <a:buChar char="•"/>
            </a:pPr>
            <a:r>
              <a:rPr lang="pl-PL" sz="2000" dirty="0" smtClean="0"/>
              <a:t>https://www.google.pl/search?q=sudoku</a:t>
            </a:r>
          </a:p>
          <a:p>
            <a:pPr marL="285750" indent="-285750">
              <a:buFont typeface="Arial" panose="020B0604020202020204" pitchFamily="34" charset="0"/>
              <a:buChar char="•"/>
            </a:pPr>
            <a:r>
              <a:rPr lang="pl-PL" sz="2000" dirty="0" smtClean="0"/>
              <a:t>https://curiosity.com/subjects/math/</a:t>
            </a:r>
          </a:p>
          <a:p>
            <a:pPr marL="285750" indent="-285750">
              <a:buFont typeface="Arial" panose="020B0604020202020204" pitchFamily="34" charset="0"/>
              <a:buChar char="•"/>
            </a:pPr>
            <a:r>
              <a:rPr lang="pl-PL" sz="2000" dirty="0" smtClean="0"/>
              <a:t>http://www.insidemathematics.org/performance-assessment-tasks  </a:t>
            </a:r>
          </a:p>
          <a:p>
            <a:pPr marL="285750" indent="-285750">
              <a:buFont typeface="Arial" panose="020B0604020202020204" pitchFamily="34" charset="0"/>
              <a:buChar char="•"/>
            </a:pPr>
            <a:r>
              <a:rPr lang="pl-PL" sz="2000" dirty="0"/>
              <a:t>http://www.businessinsider.com/the-most-controversial-math-problems-2013-3/?IR=T</a:t>
            </a:r>
            <a:endParaRPr lang="pl-PL" sz="2000" dirty="0" smtClean="0"/>
          </a:p>
          <a:p>
            <a:pPr marL="285750" indent="-285750">
              <a:buFont typeface="Arial" panose="020B0604020202020204" pitchFamily="34" charset="0"/>
              <a:buChar char="•"/>
            </a:pPr>
            <a:r>
              <a:rPr lang="pl-PL" sz="2000" dirty="0" smtClean="0"/>
              <a:t>http://www.educationworld.com/a_curr/curr148.shtml</a:t>
            </a:r>
          </a:p>
          <a:p>
            <a:endParaRPr lang="pl-PL" dirty="0" smtClean="0"/>
          </a:p>
        </p:txBody>
      </p:sp>
    </p:spTree>
    <p:extLst>
      <p:ext uri="{BB962C8B-B14F-4D97-AF65-F5344CB8AC3E}">
        <p14:creationId xmlns:p14="http://schemas.microsoft.com/office/powerpoint/2010/main" val="486761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Quotes</a:t>
            </a:r>
            <a:r>
              <a:rPr lang="pl-PL" dirty="0"/>
              <a:t> </a:t>
            </a:r>
          </a:p>
        </p:txBody>
      </p:sp>
      <p:sp>
        <p:nvSpPr>
          <p:cNvPr id="3" name="Symbol zastępczy zawartości 2"/>
          <p:cNvSpPr>
            <a:spLocks noGrp="1"/>
          </p:cNvSpPr>
          <p:nvPr>
            <p:ph idx="1"/>
          </p:nvPr>
        </p:nvSpPr>
        <p:spPr/>
        <p:txBody>
          <a:bodyPr>
            <a:normAutofit/>
          </a:bodyPr>
          <a:lstStyle/>
          <a:p>
            <a:pPr marL="137160" indent="0">
              <a:buNone/>
            </a:pPr>
            <a:r>
              <a:rPr lang="en-US" sz="2400" dirty="0" smtClean="0"/>
              <a:t>Without mathematics, there's nothing you can do. Everything around you is mathematics. Everything around you is numbers</a:t>
            </a:r>
            <a:endParaRPr lang="pl-PL" sz="2400" dirty="0"/>
          </a:p>
          <a:p>
            <a:pPr marL="137160" indent="0">
              <a:buNone/>
            </a:pPr>
            <a:r>
              <a:rPr lang="pl-PL" sz="2400" dirty="0" smtClean="0"/>
              <a:t>                                                                                                              </a:t>
            </a:r>
            <a:r>
              <a:rPr lang="en-US" sz="2400" dirty="0" err="1" smtClean="0"/>
              <a:t>Shakuntala</a:t>
            </a:r>
            <a:r>
              <a:rPr lang="en-US" sz="2400" dirty="0" smtClean="0"/>
              <a:t> Devi</a:t>
            </a:r>
            <a:endParaRPr lang="pl-PL" sz="2400" dirty="0" smtClean="0"/>
          </a:p>
          <a:p>
            <a:pPr marL="137160" indent="0" algn="r">
              <a:buNone/>
            </a:pPr>
            <a:endParaRPr lang="pl-PL" sz="2400" dirty="0" smtClean="0"/>
          </a:p>
          <a:p>
            <a:pPr marL="137160" indent="0">
              <a:buNone/>
            </a:pPr>
            <a:r>
              <a:rPr lang="en-US" sz="2400" dirty="0" smtClean="0"/>
              <a:t>Mathematics </a:t>
            </a:r>
            <a:r>
              <a:rPr lang="en-US" sz="2400" dirty="0"/>
              <a:t>knows no races or geographic boundaries; for mathematics, the cultural world is one country. </a:t>
            </a:r>
            <a:endParaRPr lang="pl-PL" sz="2400" dirty="0"/>
          </a:p>
          <a:p>
            <a:pPr marL="137160" indent="0" algn="r">
              <a:buNone/>
            </a:pPr>
            <a:r>
              <a:rPr lang="en-US" sz="2400" dirty="0"/>
              <a:t>David Hilbert</a:t>
            </a:r>
            <a:endParaRPr lang="pl-PL" sz="2400" dirty="0"/>
          </a:p>
          <a:p>
            <a:pPr marL="137160" indent="0" algn="r">
              <a:buNone/>
            </a:pPr>
            <a:endParaRPr lang="pl-PL" sz="2400" dirty="0"/>
          </a:p>
          <a:p>
            <a:pPr marL="137160" indent="0">
              <a:buNone/>
            </a:pPr>
            <a:r>
              <a:rPr lang="en-US" sz="2400" dirty="0"/>
              <a:t>Mathematics is the most beautiful and most powerful creation of the human spirit. </a:t>
            </a:r>
            <a:endParaRPr lang="pl-PL" sz="2400" dirty="0"/>
          </a:p>
          <a:p>
            <a:pPr marL="137160" indent="0" algn="r">
              <a:buNone/>
            </a:pPr>
            <a:r>
              <a:rPr lang="en-US" sz="2400" dirty="0"/>
              <a:t>Stefan </a:t>
            </a:r>
            <a:r>
              <a:rPr lang="en-US" sz="2400" dirty="0" err="1"/>
              <a:t>Banach</a:t>
            </a:r>
            <a:endParaRPr lang="en-US" sz="2400" dirty="0"/>
          </a:p>
        </p:txBody>
      </p:sp>
    </p:spTree>
    <p:extLst>
      <p:ext uri="{BB962C8B-B14F-4D97-AF65-F5344CB8AC3E}">
        <p14:creationId xmlns:p14="http://schemas.microsoft.com/office/powerpoint/2010/main" val="2241177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Quotes</a:t>
            </a:r>
            <a:r>
              <a:rPr lang="pl-PL" dirty="0"/>
              <a:t> </a:t>
            </a:r>
          </a:p>
        </p:txBody>
      </p:sp>
      <p:sp>
        <p:nvSpPr>
          <p:cNvPr id="3" name="Symbol zastępczy zawartości 2"/>
          <p:cNvSpPr>
            <a:spLocks noGrp="1"/>
          </p:cNvSpPr>
          <p:nvPr>
            <p:ph idx="1"/>
          </p:nvPr>
        </p:nvSpPr>
        <p:spPr/>
        <p:txBody>
          <a:bodyPr>
            <a:normAutofit/>
          </a:bodyPr>
          <a:lstStyle/>
          <a:p>
            <a:pPr marL="137160" indent="0">
              <a:buNone/>
            </a:pPr>
            <a:r>
              <a:rPr lang="pl-PL" sz="2400" dirty="0"/>
              <a:t>Do not </a:t>
            </a:r>
            <a:r>
              <a:rPr lang="pl-PL" sz="2400" dirty="0" err="1"/>
              <a:t>worry</a:t>
            </a:r>
            <a:r>
              <a:rPr lang="pl-PL" sz="2400" dirty="0"/>
              <a:t> </a:t>
            </a:r>
            <a:r>
              <a:rPr lang="pl-PL" sz="2400" dirty="0" err="1"/>
              <a:t>about</a:t>
            </a:r>
            <a:r>
              <a:rPr lang="pl-PL" sz="2400" dirty="0"/>
              <a:t> </a:t>
            </a:r>
            <a:r>
              <a:rPr lang="pl-PL" sz="2400" dirty="0" err="1"/>
              <a:t>your</a:t>
            </a:r>
            <a:r>
              <a:rPr lang="pl-PL" sz="2400" dirty="0"/>
              <a:t> </a:t>
            </a:r>
            <a:r>
              <a:rPr lang="pl-PL" sz="2400" dirty="0" err="1"/>
              <a:t>difficulties</a:t>
            </a:r>
            <a:r>
              <a:rPr lang="pl-PL" sz="2400" dirty="0"/>
              <a:t> in </a:t>
            </a:r>
            <a:r>
              <a:rPr lang="pl-PL" sz="2400" dirty="0" err="1"/>
              <a:t>Mathematics</a:t>
            </a:r>
            <a:r>
              <a:rPr lang="pl-PL" sz="2400" dirty="0"/>
              <a:t>. I </a:t>
            </a:r>
            <a:r>
              <a:rPr lang="pl-PL" sz="2400" dirty="0" err="1"/>
              <a:t>can</a:t>
            </a:r>
            <a:r>
              <a:rPr lang="pl-PL" sz="2400" dirty="0"/>
              <a:t> </a:t>
            </a:r>
            <a:r>
              <a:rPr lang="pl-PL" sz="2400" dirty="0" err="1"/>
              <a:t>assure</a:t>
            </a:r>
            <a:r>
              <a:rPr lang="pl-PL" sz="2400" dirty="0"/>
              <a:t> </a:t>
            </a:r>
            <a:r>
              <a:rPr lang="pl-PL" sz="2400" dirty="0" err="1"/>
              <a:t>you</a:t>
            </a:r>
            <a:r>
              <a:rPr lang="pl-PL" sz="2400" dirty="0"/>
              <a:t> </a:t>
            </a:r>
            <a:r>
              <a:rPr lang="pl-PL" sz="2400" dirty="0" err="1"/>
              <a:t>mine</a:t>
            </a:r>
            <a:r>
              <a:rPr lang="pl-PL" sz="2400" dirty="0"/>
              <a:t> </a:t>
            </a:r>
            <a:r>
              <a:rPr lang="pl-PL" sz="2400" dirty="0" err="1"/>
              <a:t>are</a:t>
            </a:r>
            <a:r>
              <a:rPr lang="pl-PL" sz="2400" dirty="0"/>
              <a:t> </a:t>
            </a:r>
            <a:r>
              <a:rPr lang="pl-PL" sz="2400" dirty="0" err="1"/>
              <a:t>still</a:t>
            </a:r>
            <a:r>
              <a:rPr lang="pl-PL" sz="2400" dirty="0"/>
              <a:t> </a:t>
            </a:r>
            <a:r>
              <a:rPr lang="pl-PL" sz="2400" dirty="0" err="1"/>
              <a:t>greater</a:t>
            </a:r>
            <a:r>
              <a:rPr lang="pl-PL" sz="2400" dirty="0"/>
              <a:t>.   </a:t>
            </a:r>
          </a:p>
          <a:p>
            <a:pPr marL="137160" indent="0">
              <a:buNone/>
            </a:pPr>
            <a:r>
              <a:rPr lang="pl-PL" sz="2400" dirty="0"/>
              <a:t>                                                                                                                 Albert Einstein</a:t>
            </a:r>
          </a:p>
          <a:p>
            <a:pPr>
              <a:buFont typeface="Arial" panose="020B0604020202020204" pitchFamily="34" charset="0"/>
              <a:buChar char="•"/>
            </a:pPr>
            <a:endParaRPr lang="pl-PL" sz="2400" dirty="0"/>
          </a:p>
          <a:p>
            <a:pPr marL="137160" indent="0">
              <a:buNone/>
            </a:pPr>
            <a:r>
              <a:rPr lang="pl-PL" sz="2400" dirty="0"/>
              <a:t>The </a:t>
            </a:r>
            <a:r>
              <a:rPr lang="pl-PL" sz="2400" dirty="0" err="1"/>
              <a:t>only</a:t>
            </a:r>
            <a:r>
              <a:rPr lang="pl-PL" sz="2400" dirty="0"/>
              <a:t> </a:t>
            </a:r>
            <a:r>
              <a:rPr lang="pl-PL" sz="2400" dirty="0" err="1"/>
              <a:t>way</a:t>
            </a:r>
            <a:r>
              <a:rPr lang="pl-PL" sz="2400" dirty="0"/>
              <a:t> to </a:t>
            </a:r>
            <a:r>
              <a:rPr lang="pl-PL" sz="2400" dirty="0" err="1"/>
              <a:t>learn</a:t>
            </a:r>
            <a:r>
              <a:rPr lang="pl-PL" sz="2400" dirty="0"/>
              <a:t> </a:t>
            </a:r>
            <a:r>
              <a:rPr lang="pl-PL" sz="2400" dirty="0" err="1"/>
              <a:t>mathematics</a:t>
            </a:r>
            <a:r>
              <a:rPr lang="pl-PL" sz="2400" dirty="0"/>
              <a:t> </a:t>
            </a:r>
            <a:r>
              <a:rPr lang="pl-PL" sz="2400" dirty="0" err="1"/>
              <a:t>is</a:t>
            </a:r>
            <a:r>
              <a:rPr lang="pl-PL" sz="2400" dirty="0"/>
              <a:t> to do </a:t>
            </a:r>
            <a:r>
              <a:rPr lang="pl-PL" sz="2400" dirty="0" err="1"/>
              <a:t>mathematics</a:t>
            </a:r>
            <a:r>
              <a:rPr lang="pl-PL" sz="2400" dirty="0"/>
              <a:t>.</a:t>
            </a:r>
          </a:p>
          <a:p>
            <a:pPr marL="137160" indent="0">
              <a:buNone/>
            </a:pPr>
            <a:r>
              <a:rPr lang="pl-PL" sz="2400" dirty="0"/>
              <a:t>                                                                                                                    Paul </a:t>
            </a:r>
            <a:r>
              <a:rPr lang="pl-PL" sz="2400" dirty="0" err="1"/>
              <a:t>Halmos</a:t>
            </a:r>
            <a:endParaRPr lang="pl-PL" sz="2400" dirty="0"/>
          </a:p>
          <a:p>
            <a:pPr marL="137160" indent="0">
              <a:buNone/>
            </a:pPr>
            <a:endParaRPr lang="pl-PL" sz="2400" dirty="0"/>
          </a:p>
          <a:p>
            <a:pPr marL="137160" indent="0">
              <a:buNone/>
            </a:pPr>
            <a:r>
              <a:rPr lang="pl-PL" sz="2400" dirty="0" err="1"/>
              <a:t>Mathematics</a:t>
            </a:r>
            <a:r>
              <a:rPr lang="pl-PL" sz="2400" dirty="0"/>
              <a:t> </a:t>
            </a:r>
            <a:r>
              <a:rPr lang="pl-PL" sz="2400" dirty="0" err="1"/>
              <a:t>is</a:t>
            </a:r>
            <a:r>
              <a:rPr lang="pl-PL" sz="2400" dirty="0"/>
              <a:t> not </a:t>
            </a:r>
            <a:r>
              <a:rPr lang="pl-PL" sz="2400" dirty="0" err="1"/>
              <a:t>about</a:t>
            </a:r>
            <a:r>
              <a:rPr lang="pl-PL" sz="2400" dirty="0"/>
              <a:t> </a:t>
            </a:r>
            <a:r>
              <a:rPr lang="pl-PL" sz="2400" dirty="0" err="1"/>
              <a:t>numbers</a:t>
            </a:r>
            <a:r>
              <a:rPr lang="pl-PL" sz="2400" dirty="0"/>
              <a:t>, </a:t>
            </a:r>
            <a:r>
              <a:rPr lang="pl-PL" sz="2400" dirty="0" err="1"/>
              <a:t>equations</a:t>
            </a:r>
            <a:r>
              <a:rPr lang="pl-PL" sz="2400" dirty="0"/>
              <a:t>, </a:t>
            </a:r>
            <a:r>
              <a:rPr lang="pl-PL" sz="2400" dirty="0" err="1"/>
              <a:t>computations</a:t>
            </a:r>
            <a:r>
              <a:rPr lang="pl-PL" sz="2400" dirty="0"/>
              <a:t>, </a:t>
            </a:r>
            <a:r>
              <a:rPr lang="pl-PL" sz="2400" dirty="0" err="1"/>
              <a:t>or</a:t>
            </a:r>
            <a:r>
              <a:rPr lang="pl-PL" sz="2400" dirty="0"/>
              <a:t> </a:t>
            </a:r>
            <a:r>
              <a:rPr lang="pl-PL" sz="2400" dirty="0" err="1"/>
              <a:t>algorithms</a:t>
            </a:r>
            <a:r>
              <a:rPr lang="pl-PL" sz="2400" dirty="0"/>
              <a:t>: </a:t>
            </a:r>
            <a:r>
              <a:rPr lang="pl-PL" sz="2400" dirty="0" err="1"/>
              <a:t>it</a:t>
            </a:r>
            <a:r>
              <a:rPr lang="pl-PL" sz="2400" dirty="0"/>
              <a:t> </a:t>
            </a:r>
            <a:r>
              <a:rPr lang="pl-PL" sz="2400" dirty="0" err="1"/>
              <a:t>is</a:t>
            </a:r>
            <a:r>
              <a:rPr lang="pl-PL" sz="2400" dirty="0"/>
              <a:t> </a:t>
            </a:r>
            <a:r>
              <a:rPr lang="pl-PL" sz="2400" dirty="0" err="1"/>
              <a:t>about</a:t>
            </a:r>
            <a:r>
              <a:rPr lang="pl-PL" sz="2400" dirty="0"/>
              <a:t> </a:t>
            </a:r>
            <a:r>
              <a:rPr lang="pl-PL" sz="2400" dirty="0" err="1"/>
              <a:t>understanding</a:t>
            </a:r>
            <a:r>
              <a:rPr lang="pl-PL" sz="2400" dirty="0"/>
              <a:t>.</a:t>
            </a:r>
          </a:p>
          <a:p>
            <a:pPr marL="137160" indent="0" algn="r">
              <a:buNone/>
            </a:pPr>
            <a:r>
              <a:rPr lang="pl-PL" sz="2400" dirty="0"/>
              <a:t> William </a:t>
            </a:r>
            <a:r>
              <a:rPr lang="pl-PL" sz="2400" dirty="0" err="1"/>
              <a:t>Thurston</a:t>
            </a:r>
            <a:endParaRPr lang="pl-PL" sz="2400" dirty="0"/>
          </a:p>
        </p:txBody>
      </p:sp>
    </p:spTree>
    <p:extLst>
      <p:ext uri="{BB962C8B-B14F-4D97-AF65-F5344CB8AC3E}">
        <p14:creationId xmlns:p14="http://schemas.microsoft.com/office/powerpoint/2010/main" val="366450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Anecdotes</a:t>
            </a:r>
            <a:r>
              <a:rPr lang="pl-PL" dirty="0" smtClean="0"/>
              <a:t> </a:t>
            </a:r>
            <a:r>
              <a:rPr lang="pl-PL" dirty="0" err="1" smtClean="0"/>
              <a:t>about</a:t>
            </a:r>
            <a:r>
              <a:rPr lang="pl-PL" dirty="0" smtClean="0"/>
              <a:t> </a:t>
            </a:r>
            <a:r>
              <a:rPr lang="pl-PL" dirty="0" err="1"/>
              <a:t>m</a:t>
            </a:r>
            <a:r>
              <a:rPr lang="pl-PL" dirty="0" err="1" smtClean="0"/>
              <a:t>athematicians</a:t>
            </a:r>
            <a:endParaRPr lang="pl-PL" dirty="0"/>
          </a:p>
        </p:txBody>
      </p:sp>
      <p:sp>
        <p:nvSpPr>
          <p:cNvPr id="3" name="Symbol zastępczy zawartości 2"/>
          <p:cNvSpPr>
            <a:spLocks noGrp="1"/>
          </p:cNvSpPr>
          <p:nvPr>
            <p:ph idx="1"/>
          </p:nvPr>
        </p:nvSpPr>
        <p:spPr>
          <a:xfrm>
            <a:off x="609600" y="1417638"/>
            <a:ext cx="10972800" cy="5072988"/>
          </a:xfrm>
        </p:spPr>
        <p:txBody>
          <a:bodyPr>
            <a:normAutofit fontScale="92500"/>
          </a:bodyPr>
          <a:lstStyle/>
          <a:p>
            <a:pPr>
              <a:buFont typeface="Arial" panose="020B0604020202020204" pitchFamily="34" charset="0"/>
              <a:buChar char="•"/>
            </a:pPr>
            <a:r>
              <a:rPr lang="en-US" sz="2400" dirty="0"/>
              <a:t>Boole (</a:t>
            </a:r>
            <a:r>
              <a:rPr lang="en-US" sz="2400" dirty="0" err="1"/>
              <a:t>english</a:t>
            </a:r>
            <a:r>
              <a:rPr lang="en-US" sz="2400" dirty="0"/>
              <a:t> 1815-1864</a:t>
            </a:r>
            <a:r>
              <a:rPr lang="en-US" sz="2400" dirty="0" smtClean="0"/>
              <a:t>)</a:t>
            </a:r>
            <a:endParaRPr lang="pl-PL" sz="2400" dirty="0" smtClean="0"/>
          </a:p>
          <a:p>
            <a:pPr marL="137160" indent="0">
              <a:buNone/>
            </a:pPr>
            <a:r>
              <a:rPr lang="en-US" sz="2400" dirty="0" smtClean="0"/>
              <a:t>Boole </a:t>
            </a:r>
            <a:r>
              <a:rPr lang="en-US" sz="2400" dirty="0"/>
              <a:t>was a teacher at Queen's College in Cork and one day, as he was walking the 3 </a:t>
            </a:r>
            <a:r>
              <a:rPr lang="en-US" sz="2400" dirty="0" err="1"/>
              <a:t>kms</a:t>
            </a:r>
            <a:r>
              <a:rPr lang="en-US" sz="2400" dirty="0"/>
              <a:t> trip from his home, it started to rain and he </a:t>
            </a:r>
            <a:r>
              <a:rPr lang="en-US" sz="2400" dirty="0" err="1"/>
              <a:t>cought</a:t>
            </a:r>
            <a:r>
              <a:rPr lang="en-US" sz="2400" dirty="0"/>
              <a:t> pneumonia. His wife, thinking a treatment should resemble the cause of the sickness, put him into bed and threw bowls of water on him for several </a:t>
            </a:r>
            <a:r>
              <a:rPr lang="en-US" sz="2400" dirty="0" smtClean="0"/>
              <a:t>days</a:t>
            </a:r>
            <a:r>
              <a:rPr lang="pl-PL" sz="2400" dirty="0" smtClean="0"/>
              <a:t>! </a:t>
            </a:r>
            <a:r>
              <a:rPr lang="en-US" sz="2400" dirty="0" smtClean="0"/>
              <a:t>That had </a:t>
            </a:r>
            <a:r>
              <a:rPr lang="en-US" sz="2400" dirty="0"/>
              <a:t>as an effect to </a:t>
            </a:r>
            <a:r>
              <a:rPr lang="en-US" sz="2400" dirty="0" err="1"/>
              <a:t>prematuraly</a:t>
            </a:r>
            <a:r>
              <a:rPr lang="en-US" sz="2400" dirty="0"/>
              <a:t> put an end to a brilliant </a:t>
            </a:r>
            <a:r>
              <a:rPr lang="en-US" sz="2400" dirty="0" err="1"/>
              <a:t>carreer</a:t>
            </a:r>
            <a:r>
              <a:rPr lang="en-US" sz="2400" dirty="0" smtClean="0"/>
              <a:t>...</a:t>
            </a:r>
            <a:endParaRPr lang="pl-PL" sz="2400" dirty="0" smtClean="0"/>
          </a:p>
          <a:p>
            <a:pPr marL="137160" indent="0">
              <a:buNone/>
            </a:pPr>
            <a:endParaRPr lang="pl-PL" sz="2400" dirty="0"/>
          </a:p>
          <a:p>
            <a:pPr>
              <a:buFont typeface="Arial" panose="020B0604020202020204" pitchFamily="34" charset="0"/>
              <a:buChar char="•"/>
            </a:pPr>
            <a:r>
              <a:rPr lang="en-US" sz="2400" dirty="0"/>
              <a:t>Pascal (</a:t>
            </a:r>
            <a:r>
              <a:rPr lang="en-US" sz="2400" dirty="0" err="1"/>
              <a:t>french</a:t>
            </a:r>
            <a:r>
              <a:rPr lang="en-US" sz="2400" dirty="0"/>
              <a:t> 1623-1662</a:t>
            </a:r>
            <a:r>
              <a:rPr lang="en-US" sz="2400" dirty="0" smtClean="0"/>
              <a:t>)</a:t>
            </a:r>
            <a:endParaRPr lang="pl-PL" sz="2400" dirty="0" smtClean="0"/>
          </a:p>
          <a:p>
            <a:pPr marL="137160" indent="0">
              <a:buNone/>
            </a:pPr>
            <a:r>
              <a:rPr lang="en-US" sz="2400" dirty="0"/>
              <a:t> On November 23rd 1654 between 10:30 am and 12:30 pm, Pascal goes into religious raptures and gives up sciences for theology, what remains famous. One 1658 evening, though, a violent headache prevents him from sleeping. He then decides to think about the cycloid to forget the pain. He really was surprised while noticing that the headache stopped straight away ! He concluded afterwards that it must have been a sign of God, who surely liked mathematicians ! </a:t>
            </a:r>
            <a:endParaRPr lang="pl-PL" sz="2400" dirty="0"/>
          </a:p>
        </p:txBody>
      </p:sp>
    </p:spTree>
    <p:extLst>
      <p:ext uri="{BB962C8B-B14F-4D97-AF65-F5344CB8AC3E}">
        <p14:creationId xmlns:p14="http://schemas.microsoft.com/office/powerpoint/2010/main" val="3100137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Maths</a:t>
            </a:r>
            <a:r>
              <a:rPr lang="pl-PL" dirty="0" smtClean="0"/>
              <a:t> </a:t>
            </a:r>
            <a:r>
              <a:rPr lang="pl-PL" dirty="0" err="1" smtClean="0"/>
              <a:t>jokes</a:t>
            </a:r>
            <a:endParaRPr lang="pl-PL" dirty="0"/>
          </a:p>
        </p:txBody>
      </p:sp>
      <p:sp>
        <p:nvSpPr>
          <p:cNvPr id="3" name="Symbol zastępczy zawartości 2"/>
          <p:cNvSpPr>
            <a:spLocks noGrp="1"/>
          </p:cNvSpPr>
          <p:nvPr>
            <p:ph idx="1"/>
          </p:nvPr>
        </p:nvSpPr>
        <p:spPr/>
        <p:txBody>
          <a:bodyPr>
            <a:normAutofit/>
          </a:bodyPr>
          <a:lstStyle/>
          <a:p>
            <a:pPr>
              <a:buFont typeface="Arial" panose="020B0604020202020204" pitchFamily="34" charset="0"/>
              <a:buChar char="•"/>
            </a:pPr>
            <a:r>
              <a:rPr lang="en-US" sz="2400" dirty="0"/>
              <a:t>A mathematician is asked to design a table. He first designs a table with no legs. Then he designs a table with infinitely many legs. He spend the rest of his life generalizing the results for the table with N legs (where N is not necessarily a natural number). </a:t>
            </a:r>
            <a:endParaRPr lang="pl-PL" sz="2400" dirty="0" smtClean="0"/>
          </a:p>
          <a:p>
            <a:pPr>
              <a:buFont typeface="Arial" panose="020B0604020202020204" pitchFamily="34" charset="0"/>
              <a:buChar char="•"/>
            </a:pPr>
            <a:endParaRPr lang="pl-PL" sz="2400" dirty="0" smtClean="0"/>
          </a:p>
          <a:p>
            <a:pPr>
              <a:buFont typeface="Arial" panose="020B0604020202020204" pitchFamily="34" charset="0"/>
              <a:buChar char="•"/>
            </a:pPr>
            <a:r>
              <a:rPr lang="en-US" sz="2400" dirty="0"/>
              <a:t>Q: Why do plants hate math?</a:t>
            </a:r>
          </a:p>
          <a:p>
            <a:pPr marL="137160" indent="0">
              <a:buNone/>
            </a:pPr>
            <a:r>
              <a:rPr lang="pl-PL" sz="2400" dirty="0" smtClean="0"/>
              <a:t>      </a:t>
            </a:r>
            <a:r>
              <a:rPr lang="en-US" sz="2400" dirty="0" smtClean="0"/>
              <a:t>A</a:t>
            </a:r>
            <a:r>
              <a:rPr lang="en-US" sz="2400" dirty="0"/>
              <a:t>: Because it gives them square roots. </a:t>
            </a:r>
            <a:endParaRPr lang="pl-PL" sz="2400" dirty="0" smtClean="0"/>
          </a:p>
          <a:p>
            <a:pPr marL="137160" indent="0">
              <a:buNone/>
            </a:pPr>
            <a:endParaRPr lang="pl-PL" sz="2400" dirty="0" smtClean="0"/>
          </a:p>
          <a:p>
            <a:pPr>
              <a:buFont typeface="Arial" panose="020B0604020202020204" pitchFamily="34" charset="0"/>
              <a:buChar char="•"/>
            </a:pPr>
            <a:r>
              <a:rPr lang="en-US" sz="2400" dirty="0"/>
              <a:t>What is the difference between a Psychotic, a Neurotic and a </a:t>
            </a:r>
            <a:r>
              <a:rPr lang="pl-PL" sz="2400" dirty="0" smtClean="0"/>
              <a:t>M</a:t>
            </a:r>
            <a:r>
              <a:rPr lang="en-US" sz="2400" dirty="0" err="1" smtClean="0"/>
              <a:t>athematician</a:t>
            </a:r>
            <a:r>
              <a:rPr lang="en-US" sz="2400" dirty="0"/>
              <a:t>? A Psychotic believes that 2+2=5. A Neurotic knows that 2+2=4, but it kills him. A </a:t>
            </a:r>
            <a:r>
              <a:rPr lang="pl-PL" sz="2400" dirty="0" smtClean="0"/>
              <a:t>M</a:t>
            </a:r>
            <a:r>
              <a:rPr lang="en-US" sz="2400" dirty="0" err="1" smtClean="0"/>
              <a:t>athematician</a:t>
            </a:r>
            <a:r>
              <a:rPr lang="en-US" sz="2400" dirty="0" smtClean="0"/>
              <a:t> </a:t>
            </a:r>
            <a:r>
              <a:rPr lang="en-US" sz="2400" dirty="0"/>
              <a:t>simply changes the base. </a:t>
            </a:r>
            <a:endParaRPr lang="pl-PL" sz="2400" dirty="0" smtClean="0"/>
          </a:p>
        </p:txBody>
      </p:sp>
    </p:spTree>
    <p:extLst>
      <p:ext uri="{BB962C8B-B14F-4D97-AF65-F5344CB8AC3E}">
        <p14:creationId xmlns:p14="http://schemas.microsoft.com/office/powerpoint/2010/main" val="604772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Riddles</a:t>
            </a:r>
            <a:r>
              <a:rPr lang="pl-PL" dirty="0" smtClean="0"/>
              <a:t> and puzzle</a:t>
            </a:r>
            <a:endParaRPr lang="pl-PL" dirty="0"/>
          </a:p>
        </p:txBody>
      </p:sp>
      <p:sp>
        <p:nvSpPr>
          <p:cNvPr id="3" name="Symbol zastępczy zawartości 2"/>
          <p:cNvSpPr>
            <a:spLocks noGrp="1"/>
          </p:cNvSpPr>
          <p:nvPr>
            <p:ph idx="1"/>
          </p:nvPr>
        </p:nvSpPr>
        <p:spPr/>
        <p:txBody>
          <a:bodyPr>
            <a:normAutofit/>
          </a:bodyPr>
          <a:lstStyle/>
          <a:p>
            <a:pPr>
              <a:buFont typeface="Arial" panose="020B0604020202020204" pitchFamily="34" charset="0"/>
              <a:buChar char="•"/>
            </a:pPr>
            <a:r>
              <a:rPr lang="en-US" sz="2400" dirty="0"/>
              <a:t>2 fathers </a:t>
            </a:r>
            <a:r>
              <a:rPr lang="en-US" sz="2400" dirty="0" smtClean="0"/>
              <a:t>and </a:t>
            </a:r>
            <a:r>
              <a:rPr lang="en-US" sz="2400" dirty="0"/>
              <a:t>2 sons ate 3 eggs for breakfast, each eating exactly one egg. How could that be</a:t>
            </a:r>
            <a:r>
              <a:rPr lang="en-US" sz="2400" dirty="0" smtClean="0"/>
              <a:t>?</a:t>
            </a:r>
            <a:endParaRPr lang="pl-PL" sz="2400" dirty="0" smtClean="0"/>
          </a:p>
          <a:p>
            <a:endParaRPr lang="pl-PL" sz="2400" dirty="0" smtClean="0"/>
          </a:p>
          <a:p>
            <a:pPr>
              <a:buFont typeface="Arial" panose="020B0604020202020204" pitchFamily="34" charset="0"/>
              <a:buChar char="•"/>
            </a:pPr>
            <a:r>
              <a:rPr lang="en-US" sz="2400" dirty="0"/>
              <a:t>An apple costs half a dollar while a pear costs a dollar. Bob at first bought an apple, then he </a:t>
            </a:r>
            <a:r>
              <a:rPr lang="en-US" sz="2400" dirty="0" err="1"/>
              <a:t>tought</a:t>
            </a:r>
            <a:r>
              <a:rPr lang="en-US" sz="2400" dirty="0"/>
              <a:t>: "I already paid half a dollar, and I have an apple that is also worth half a dollar. So if I give </a:t>
            </a:r>
            <a:r>
              <a:rPr lang="en-US" sz="2400" dirty="0" err="1"/>
              <a:t>teh</a:t>
            </a:r>
            <a:r>
              <a:rPr lang="en-US" sz="2400" dirty="0"/>
              <a:t> apple to the shopkeeper, , he would overall receive a dollar from me. That should be enough to get me a pear." Is Bob right</a:t>
            </a:r>
            <a:r>
              <a:rPr lang="en-US" sz="2400" dirty="0" smtClean="0"/>
              <a:t>?</a:t>
            </a:r>
            <a:endParaRPr lang="pl-PL" sz="2400" dirty="0" smtClean="0"/>
          </a:p>
          <a:p>
            <a:endParaRPr lang="pl-PL" sz="2400" dirty="0" smtClean="0"/>
          </a:p>
          <a:p>
            <a:pPr>
              <a:buFont typeface="Arial" panose="020B0604020202020204" pitchFamily="34" charset="0"/>
              <a:buChar char="•"/>
            </a:pPr>
            <a:r>
              <a:rPr lang="en-US" sz="2400" dirty="0"/>
              <a:t>In a certain country ½ of 5 = 3. If the same proportion holds, what is the value of 1/3 of 10 ?</a:t>
            </a:r>
            <a:endParaRPr lang="pl-PL" sz="2400" dirty="0"/>
          </a:p>
        </p:txBody>
      </p:sp>
    </p:spTree>
    <p:extLst>
      <p:ext uri="{BB962C8B-B14F-4D97-AF65-F5344CB8AC3E}">
        <p14:creationId xmlns:p14="http://schemas.microsoft.com/office/powerpoint/2010/main" val="3870308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Riddles</a:t>
            </a:r>
            <a:r>
              <a:rPr lang="pl-PL" dirty="0" smtClean="0"/>
              <a:t> and puzzle</a:t>
            </a:r>
            <a:endParaRPr lang="pl-PL" dirty="0"/>
          </a:p>
        </p:txBody>
      </p:sp>
      <p:sp>
        <p:nvSpPr>
          <p:cNvPr id="3" name="Symbol zastępczy zawartości 2"/>
          <p:cNvSpPr>
            <a:spLocks noGrp="1"/>
          </p:cNvSpPr>
          <p:nvPr>
            <p:ph idx="1"/>
          </p:nvPr>
        </p:nvSpPr>
        <p:spPr>
          <a:xfrm>
            <a:off x="609600" y="1600199"/>
            <a:ext cx="10972800" cy="5058177"/>
          </a:xfrm>
        </p:spPr>
        <p:txBody>
          <a:bodyPr>
            <a:normAutofit/>
          </a:bodyPr>
          <a:lstStyle/>
          <a:p>
            <a:pPr>
              <a:buFont typeface="Arial" panose="020B0604020202020204" pitchFamily="34" charset="0"/>
              <a:buChar char="•"/>
            </a:pPr>
            <a:r>
              <a:rPr lang="en-US" sz="2200" dirty="0"/>
              <a:t>Three Guys at A Hotel Riddle</a:t>
            </a:r>
            <a:endParaRPr lang="pl-PL" sz="2200" dirty="0"/>
          </a:p>
          <a:p>
            <a:pPr marL="457200" lvl="1" indent="0">
              <a:buNone/>
            </a:pPr>
            <a:r>
              <a:rPr lang="en-US" sz="2200" dirty="0"/>
              <a:t>Three guys rent a hotel room for the night. When they get to the hotel they pay the $$\$30 $$ fee, then go up to their room. Soon the bellhop brings up their bags and gives the lawyers back $5 because the hotel was having a special discount that weekend. So the three lawyers decide to each keep one of the $5 dollars and to give the bellhop a $2 tip. However, when they sat down to tally up their expenses for the weekend the could not explain the following details:</a:t>
            </a:r>
          </a:p>
          <a:p>
            <a:pPr marL="457200" lvl="1" indent="0">
              <a:buNone/>
            </a:pPr>
            <a:r>
              <a:rPr lang="en-US" sz="2200" dirty="0"/>
              <a:t>Each one of them had originally paid $10 (towards the initial $30), then each got back $1 which meant that they each paid $9. Then they gave the bellhop a $2 tip. HOWEVER, 3 • $9 + $2 = $29</a:t>
            </a:r>
            <a:endParaRPr lang="pl-PL" sz="2200" dirty="0"/>
          </a:p>
          <a:p>
            <a:pPr marL="457200" lvl="1" indent="0">
              <a:buNone/>
            </a:pPr>
            <a:r>
              <a:rPr lang="en-US" sz="2200" dirty="0"/>
              <a:t>The guys couldn't figure out what happened to the other dollar. After all, the three paid out $30 but could only account for $29.</a:t>
            </a:r>
          </a:p>
          <a:p>
            <a:pPr marL="457200" lvl="1" indent="0">
              <a:buNone/>
            </a:pPr>
            <a:r>
              <a:rPr lang="en-US" sz="2200" dirty="0"/>
              <a:t>Can you determine what happened?</a:t>
            </a:r>
          </a:p>
          <a:p>
            <a:pPr>
              <a:buFont typeface="Wingdings" panose="05000000000000000000" pitchFamily="2" charset="2"/>
              <a:buChar char="v"/>
            </a:pPr>
            <a:endParaRPr lang="en-US" u="sng" dirty="0"/>
          </a:p>
          <a:p>
            <a:pPr>
              <a:buFont typeface="Wingdings" panose="05000000000000000000" pitchFamily="2" charset="2"/>
              <a:buChar char="v"/>
            </a:pPr>
            <a:endParaRPr lang="pl-PL" u="sng" dirty="0" smtClean="0"/>
          </a:p>
        </p:txBody>
      </p:sp>
    </p:spTree>
    <p:extLst>
      <p:ext uri="{BB962C8B-B14F-4D97-AF65-F5344CB8AC3E}">
        <p14:creationId xmlns:p14="http://schemas.microsoft.com/office/powerpoint/2010/main" val="1567884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Mathematical </a:t>
            </a:r>
            <a:r>
              <a:rPr lang="pl-PL" dirty="0" err="1"/>
              <a:t>games</a:t>
            </a:r>
            <a:endParaRPr lang="pl-PL" dirty="0"/>
          </a:p>
        </p:txBody>
      </p:sp>
      <p:sp>
        <p:nvSpPr>
          <p:cNvPr id="3" name="Symbol zastępczy zawartości 2"/>
          <p:cNvSpPr>
            <a:spLocks noGrp="1"/>
          </p:cNvSpPr>
          <p:nvPr>
            <p:ph idx="1"/>
          </p:nvPr>
        </p:nvSpPr>
        <p:spPr/>
        <p:txBody>
          <a:bodyPr/>
          <a:lstStyle/>
          <a:p>
            <a:r>
              <a:rPr lang="pl-PL" dirty="0" err="1"/>
              <a:t>Sudoku</a:t>
            </a:r>
            <a:endParaRPr lang="pl-PL" dirty="0"/>
          </a:p>
          <a:p>
            <a:r>
              <a:rPr lang="pl-PL" dirty="0" err="1"/>
              <a:t>Calculatrivia</a:t>
            </a:r>
            <a:endParaRPr lang="pl-PL" dirty="0"/>
          </a:p>
          <a:p>
            <a:r>
              <a:rPr lang="pl-PL" dirty="0" err="1"/>
              <a:t>Pyramath</a:t>
            </a:r>
            <a:endParaRPr lang="pl-PL" dirty="0"/>
          </a:p>
          <a:p>
            <a:r>
              <a:rPr lang="pl-PL" dirty="0"/>
              <a:t>Sim (</a:t>
            </a:r>
            <a:r>
              <a:rPr lang="pl-PL" dirty="0" err="1"/>
              <a:t>pencil</a:t>
            </a:r>
            <a:r>
              <a:rPr lang="pl-PL" dirty="0"/>
              <a:t> </a:t>
            </a:r>
            <a:r>
              <a:rPr lang="pl-PL" dirty="0" err="1"/>
              <a:t>game</a:t>
            </a:r>
            <a:r>
              <a:rPr lang="pl-PL" dirty="0"/>
              <a:t>)</a:t>
            </a:r>
          </a:p>
        </p:txBody>
      </p:sp>
      <p:pic>
        <p:nvPicPr>
          <p:cNvPr id="1026" name="Picture 2" descr="Complete graph K6.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5711" y="1417638"/>
            <a:ext cx="3440577" cy="33789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typical Sudoku puzzle grid, with nine rows and nine columns that intersect at square spaces. Some of the spaces are filled with one number each; others are blank spaces for a solver to fill with a nu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1826">
            <a:off x="7998415" y="3263239"/>
            <a:ext cx="3066629" cy="30666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nalezione obrazy dla zapytania pyram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39465">
            <a:off x="1040119" y="4358220"/>
            <a:ext cx="3196654" cy="250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68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Mathematical </a:t>
            </a:r>
            <a:r>
              <a:rPr lang="pl-PL" dirty="0" err="1" smtClean="0"/>
              <a:t>games</a:t>
            </a:r>
            <a:endParaRPr lang="pl-PL" dirty="0"/>
          </a:p>
        </p:txBody>
      </p:sp>
      <p:pic>
        <p:nvPicPr>
          <p:cNvPr id="5" name="Symbol zastępczy zawartości 4"/>
          <p:cNvPicPr>
            <a:picLocks noGrp="1" noChangeAspect="1"/>
          </p:cNvPicPr>
          <p:nvPr>
            <p:ph idx="1"/>
          </p:nvPr>
        </p:nvPicPr>
        <p:blipFill>
          <a:blip r:embed="rId2"/>
          <a:stretch>
            <a:fillRect/>
          </a:stretch>
        </p:blipFill>
        <p:spPr>
          <a:xfrm>
            <a:off x="872284" y="1783397"/>
            <a:ext cx="6661043" cy="4708525"/>
          </a:xfrm>
          <a:prstGeom prst="rect">
            <a:avLst/>
          </a:prstGeom>
        </p:spPr>
      </p:pic>
      <p:pic>
        <p:nvPicPr>
          <p:cNvPr id="4" name="Obraz 3"/>
          <p:cNvPicPr>
            <a:picLocks noChangeAspect="1"/>
          </p:cNvPicPr>
          <p:nvPr/>
        </p:nvPicPr>
        <p:blipFill>
          <a:blip r:embed="rId3"/>
          <a:stretch>
            <a:fillRect/>
          </a:stretch>
        </p:blipFill>
        <p:spPr>
          <a:xfrm>
            <a:off x="7836796" y="2544548"/>
            <a:ext cx="3380704" cy="3380704"/>
          </a:xfrm>
          <a:prstGeom prst="rect">
            <a:avLst/>
          </a:prstGeom>
        </p:spPr>
      </p:pic>
    </p:spTree>
    <p:extLst>
      <p:ext uri="{BB962C8B-B14F-4D97-AF65-F5344CB8AC3E}">
        <p14:creationId xmlns:p14="http://schemas.microsoft.com/office/powerpoint/2010/main" val="432530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1204</Words>
  <Application>Microsoft Office PowerPoint</Application>
  <PresentationFormat>Egyéni</PresentationFormat>
  <Paragraphs>96</Paragraphs>
  <Slides>16</Slides>
  <Notes>0</Notes>
  <HiddenSlides>0</HiddenSlides>
  <MMClips>0</MMClips>
  <ScaleCrop>false</ScaleCrop>
  <HeadingPairs>
    <vt:vector size="4" baseType="variant">
      <vt:variant>
        <vt:lpstr>Téma</vt:lpstr>
      </vt:variant>
      <vt:variant>
        <vt:i4>1</vt:i4>
      </vt:variant>
      <vt:variant>
        <vt:lpstr>Diacímek</vt:lpstr>
      </vt:variant>
      <vt:variant>
        <vt:i4>16</vt:i4>
      </vt:variant>
    </vt:vector>
  </HeadingPairs>
  <TitlesOfParts>
    <vt:vector size="17" baseType="lpstr">
      <vt:lpstr>Wierzchołek</vt:lpstr>
      <vt:lpstr>Mathematical Kaleidoscope</vt:lpstr>
      <vt:lpstr>Quotes </vt:lpstr>
      <vt:lpstr>Quotes </vt:lpstr>
      <vt:lpstr>Anecdotes about mathematicians</vt:lpstr>
      <vt:lpstr>Maths jokes</vt:lpstr>
      <vt:lpstr>Riddles and puzzle</vt:lpstr>
      <vt:lpstr>Riddles and puzzle</vt:lpstr>
      <vt:lpstr>Mathematical games</vt:lpstr>
      <vt:lpstr>Mathematical games</vt:lpstr>
      <vt:lpstr>Curiosities</vt:lpstr>
      <vt:lpstr>Curiosities</vt:lpstr>
      <vt:lpstr>Maths tasks</vt:lpstr>
      <vt:lpstr>Maths tasks</vt:lpstr>
      <vt:lpstr>Maths in life</vt:lpstr>
      <vt:lpstr>Maths in life</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Mathematical Kaleidoscope</dc:title>
  <dc:creator>lo17</dc:creator>
  <cp:lastModifiedBy>Merczné Erdős Mária</cp:lastModifiedBy>
  <cp:revision>39</cp:revision>
  <dcterms:created xsi:type="dcterms:W3CDTF">2016-09-24T18:42:05Z</dcterms:created>
  <dcterms:modified xsi:type="dcterms:W3CDTF">2016-12-19T11:35:53Z</dcterms:modified>
</cp:coreProperties>
</file>